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78" r:id="rId14"/>
    <p:sldId id="279" r:id="rId15"/>
    <p:sldId id="280" r:id="rId16"/>
    <p:sldId id="281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2" r:id="rId25"/>
    <p:sldId id="283" r:id="rId26"/>
    <p:sldId id="284" r:id="rId27"/>
    <p:sldId id="285" r:id="rId28"/>
    <p:sldId id="286" r:id="rId29"/>
    <p:sldId id="275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0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0B50AC-3B04-41D1-BA6D-094D93EB8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93726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46C521-350F-4382-B0AE-3815B8B465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57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9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7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6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01E9-4E40-4007-9E86-172DE208D2B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371F-E2BA-4301-BD37-133E8B1A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9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9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New Bitmap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151188" y="1585913"/>
            <a:ext cx="5184775" cy="21510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4660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80322" dir="1106097" algn="ctr" rotWithShape="0">
                    <a:schemeClr val="bg2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Welcome everybody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689350" y="2928938"/>
            <a:ext cx="4340225" cy="80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english 8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66950" y="279400"/>
            <a:ext cx="672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 dirty="0" smtClean="0">
                <a:latin typeface="Times New Roman" pitchFamily="18" charset="0"/>
              </a:rPr>
              <a:t>TAM THON HIEP SECONDARY </a:t>
            </a:r>
            <a:r>
              <a:rPr lang="en-US" altLang="en-US" sz="2000" b="1" u="sng" dirty="0">
                <a:latin typeface="Times New Roman" pitchFamily="18" charset="0"/>
              </a:rPr>
              <a:t>SCHOOL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611563" y="3929063"/>
            <a:ext cx="4838700" cy="652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6B6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6B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500" b="1" dirty="0" smtClean="0">
                <a:latin typeface="Times New Roman" pitchFamily="18" charset="0"/>
              </a:rPr>
              <a:t>School </a:t>
            </a:r>
            <a:r>
              <a:rPr lang="en-US" altLang="en-US" sz="2500" b="1" dirty="0">
                <a:latin typeface="Times New Roman" pitchFamily="18" charset="0"/>
              </a:rPr>
              <a:t>year:  </a:t>
            </a:r>
            <a:r>
              <a:rPr lang="en-US" altLang="en-US" sz="2500" dirty="0" smtClean="0">
                <a:latin typeface="Times New Roman" pitchFamily="18" charset="0"/>
              </a:rPr>
              <a:t>2019 </a:t>
            </a:r>
            <a:r>
              <a:rPr lang="en-US" altLang="en-US" sz="2500" dirty="0">
                <a:latin typeface="Times New Roman" pitchFamily="18" charset="0"/>
              </a:rPr>
              <a:t>- </a:t>
            </a:r>
            <a:r>
              <a:rPr lang="en-US" altLang="en-US" sz="2500" dirty="0" smtClean="0">
                <a:latin typeface="Times New Roman" pitchFamily="18" charset="0"/>
              </a:rPr>
              <a:t>2020</a:t>
            </a:r>
            <a:endParaRPr lang="en-US" altLang="en-US" sz="2500" b="1" dirty="0">
              <a:latin typeface="Times New Roman" pitchFamily="18" charset="0"/>
            </a:endParaRPr>
          </a:p>
          <a:p>
            <a:pPr eaLnBrk="1" hangingPunct="1"/>
            <a:endParaRPr lang="en-US" altLang="en-US" sz="25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5" name="Picture 9" descr="Image result for hội thi thổi cơm ở đồng vân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48050"/>
            <a:ext cx="4459288" cy="3351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6" name="Picture 10" descr="540563049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"/>
          <a:stretch>
            <a:fillRect/>
          </a:stretch>
        </p:blipFill>
        <p:spPr bwMode="auto">
          <a:xfrm>
            <a:off x="88900" y="3449638"/>
            <a:ext cx="4445000" cy="3340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0" name="Picture 14" descr="Related image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>
            <a:fillRect/>
          </a:stretch>
        </p:blipFill>
        <p:spPr bwMode="auto">
          <a:xfrm>
            <a:off x="4708525" y="53975"/>
            <a:ext cx="4332288" cy="3336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31" name="Cloud"/>
          <p:cNvSpPr>
            <a:spLocks noChangeAspect="1" noEditPoints="1" noChangeArrowheads="1"/>
          </p:cNvSpPr>
          <p:nvPr/>
        </p:nvSpPr>
        <p:spPr bwMode="auto">
          <a:xfrm>
            <a:off x="92075" y="88900"/>
            <a:ext cx="4556125" cy="25336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700" b="1" i="1">
                <a:latin typeface="Times New Roman" pitchFamily="18" charset="0"/>
              </a:rPr>
              <a:t>Look at the pictures. What are these activities?</a:t>
            </a:r>
          </a:p>
        </p:txBody>
      </p:sp>
      <p:sp>
        <p:nvSpPr>
          <p:cNvPr id="137232" name="WordArt 16"/>
          <p:cNvSpPr>
            <a:spLocks noChangeArrowheads="1" noChangeShapeType="1" noTextEdit="1"/>
          </p:cNvSpPr>
          <p:nvPr/>
        </p:nvSpPr>
        <p:spPr bwMode="gray">
          <a:xfrm>
            <a:off x="1654175" y="2852738"/>
            <a:ext cx="5837238" cy="145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180" normalizeH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THE RICE   COOKING </a:t>
            </a:r>
          </a:p>
          <a:p>
            <a:pPr algn="ctr"/>
            <a:r>
              <a:rPr lang="en-US" sz="3600" b="1" kern="10" spc="-180" normalizeH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FESTIVAL</a:t>
            </a: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gray">
          <a:xfrm>
            <a:off x="4329113" y="3119438"/>
            <a:ext cx="254000" cy="11747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04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1" grpId="0" animBg="1"/>
      <p:bldP spid="137232" grpId="0" animBg="1"/>
      <p:bldP spid="1372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914" name="Picture 58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4376"/>
          <a:stretch>
            <a:fillRect/>
          </a:stretch>
        </p:blipFill>
        <p:spPr bwMode="auto">
          <a:xfrm>
            <a:off x="5302250" y="1222375"/>
            <a:ext cx="3748088" cy="292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AutoShape 4"/>
          <p:cNvSpPr>
            <a:spLocks noChangeArrowheads="1"/>
          </p:cNvSpPr>
          <p:nvPr/>
        </p:nvSpPr>
        <p:spPr bwMode="gray">
          <a:xfrm>
            <a:off x="2651125" y="87313"/>
            <a:ext cx="3841750" cy="500062"/>
          </a:xfrm>
          <a:prstGeom prst="plaque">
            <a:avLst>
              <a:gd name="adj" fmla="val 22630"/>
            </a:avLst>
          </a:prstGeom>
          <a:solidFill>
            <a:srgbClr val="CCFFCC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gray">
          <a:xfrm>
            <a:off x="2613025" y="49213"/>
            <a:ext cx="3917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VOCABULARY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88" y="581025"/>
            <a:ext cx="426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Calibri" pitchFamily="34" charset="0"/>
              </a:rPr>
              <a:t>- competition (n):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2584450"/>
            <a:ext cx="2654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Calibri" pitchFamily="34" charset="0"/>
              </a:rPr>
              <a:t>- rub (v):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90875" y="555625"/>
            <a:ext cx="3533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Times New Roman" pitchFamily="18" charset="0"/>
              </a:rPr>
              <a:t>cuộc thi, phần thi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62225" y="2546350"/>
            <a:ext cx="2497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Times New Roman" pitchFamily="18" charset="0"/>
              </a:rPr>
              <a:t>chà xác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63" y="1092200"/>
            <a:ext cx="34178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Calibri" pitchFamily="34" charset="0"/>
              </a:rPr>
              <a:t>- fetch (v): 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6200" y="3082925"/>
            <a:ext cx="2578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Calibri" pitchFamily="34" charset="0"/>
              </a:rPr>
              <a:t>- bamboo (n): 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562225" y="1054100"/>
            <a:ext cx="314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Times New Roman" pitchFamily="18" charset="0"/>
              </a:rPr>
              <a:t>đi lấy, mang về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600325" y="3070225"/>
            <a:ext cx="1533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Times New Roman" pitchFamily="18" charset="0"/>
              </a:rPr>
              <a:t>tre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" y="1585913"/>
            <a:ext cx="426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Calibri" pitchFamily="34" charset="0"/>
              </a:rPr>
              <a:t>- urge (v): 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562225" y="1554163"/>
            <a:ext cx="211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>
                <a:solidFill>
                  <a:srgbClr val="000000"/>
                </a:solidFill>
                <a:latin typeface="Times New Roman" pitchFamily="18" charset="0"/>
              </a:rPr>
              <a:t>thúc giục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863" y="2090738"/>
            <a:ext cx="2654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Calibri" pitchFamily="34" charset="0"/>
              </a:rPr>
              <a:t>- teamate (n): 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568575" y="2052638"/>
            <a:ext cx="3105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Times New Roman" pitchFamily="18" charset="0"/>
              </a:rPr>
              <a:t>bạn đồng đội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6200" y="3589338"/>
            <a:ext cx="30337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Calibri" pitchFamily="34" charset="0"/>
              </a:rPr>
              <a:t>- separate (v):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625725" y="3576638"/>
            <a:ext cx="2074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Times New Roman" pitchFamily="18" charset="0"/>
              </a:rPr>
              <a:t>tách rời ra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6200" y="4089400"/>
            <a:ext cx="2654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Calibri" pitchFamily="34" charset="0"/>
              </a:rPr>
              <a:t>- husk (n): 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536825" y="4076700"/>
            <a:ext cx="1958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Times New Roman" pitchFamily="18" charset="0"/>
              </a:rPr>
              <a:t>vỏ trấu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6200" y="4583113"/>
            <a:ext cx="30337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Calibri" pitchFamily="34" charset="0"/>
              </a:rPr>
              <a:t>- judge (n): 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574925" y="4549775"/>
            <a:ext cx="2992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Times New Roman" pitchFamily="18" charset="0"/>
              </a:rPr>
              <a:t>ban giám khảo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6200" y="5087938"/>
            <a:ext cx="30337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Calibri" pitchFamily="34" charset="0"/>
              </a:rPr>
              <a:t>- award (n): 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574925" y="5080000"/>
            <a:ext cx="26177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000000"/>
                </a:solidFill>
                <a:latin typeface="Times New Roman" pitchFamily="18" charset="0"/>
              </a:rPr>
              <a:t>phần thưởng</a:t>
            </a:r>
          </a:p>
        </p:txBody>
      </p:sp>
      <p:pic>
        <p:nvPicPr>
          <p:cNvPr id="121912" name="Picture 56" descr="Image result for ban giám kh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3"/>
          <a:stretch>
            <a:fillRect/>
          </a:stretch>
        </p:blipFill>
        <p:spPr bwMode="auto">
          <a:xfrm>
            <a:off x="5308600" y="3814763"/>
            <a:ext cx="3756025" cy="2974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916" name="Picture 60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819400"/>
            <a:ext cx="3751263" cy="2111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6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00"/>
                                        <p:tgtEl>
                                          <p:spTgt spid="12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21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1000"/>
                                        <p:tgtEl>
                                          <p:spTgt spid="12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121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1000"/>
                                        <p:tgtEl>
                                          <p:spTgt spid="1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121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6" grpId="0"/>
      <p:bldP spid="5" grpId="0"/>
      <p:bldP spid="2" grpId="0"/>
      <p:bldP spid="3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486400" y="4572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Arial" charset="0"/>
                <a:cs typeface="Arial" charset="0"/>
              </a:rPr>
              <a:t>: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iệc lấy nước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286000" y="6491288"/>
            <a:ext cx="480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>
              <a:latin typeface=".VnTimeH" pitchFamily="34" charset="0"/>
            </a:endParaRPr>
          </a:p>
        </p:txBody>
      </p:sp>
      <p:sp>
        <p:nvSpPr>
          <p:cNvPr id="11162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4114800"/>
            <a:ext cx="381000" cy="381000"/>
          </a:xfrm>
          <a:prstGeom prst="actionButtonForwardNex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990600" y="4572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water-fetching (n)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0" y="29860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cs typeface="Arial" charset="0"/>
              </a:rPr>
              <a:t> 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-152400" y="30480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800" b="1">
              <a:cs typeface="Arial" charset="0"/>
            </a:endParaRPr>
          </a:p>
        </p:txBody>
      </p:sp>
      <p:pic>
        <p:nvPicPr>
          <p:cNvPr id="1116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553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4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untitled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0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7696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5707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fire – making   (n)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003925" y="658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4175125" y="582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4708525" y="658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4175125" y="582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4175125" y="5064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1">
              <a:latin typeface="Garamond" pitchFamily="18" charset="0"/>
            </a:endParaRPr>
          </a:p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5410200" y="381000"/>
            <a:ext cx="2983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 việc nhóm lửa</a:t>
            </a:r>
          </a:p>
        </p:txBody>
      </p:sp>
    </p:spTree>
    <p:extLst>
      <p:ext uri="{BB962C8B-B14F-4D97-AF65-F5344CB8AC3E}">
        <p14:creationId xmlns:p14="http://schemas.microsoft.com/office/powerpoint/2010/main" val="17840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5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HD_Nau-com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981200"/>
            <a:ext cx="6705600" cy="4367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74725" y="354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85800" y="409575"/>
            <a:ext cx="3565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rice – cooking  (n)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943600" y="368300"/>
            <a:ext cx="27254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việc nấu cơm</a:t>
            </a:r>
          </a:p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133600" y="6491288"/>
            <a:ext cx="480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latin typeface="Arial" charset="0"/>
              </a:rPr>
              <a:t> </a:t>
            </a:r>
            <a:r>
              <a:rPr lang="vi-VN" altLang="en-US" sz="3200" b="1" u="sng" dirty="0" smtClean="0">
                <a:latin typeface="Arial" charset="0"/>
              </a:rPr>
              <a:t>* </a:t>
            </a:r>
            <a:r>
              <a:rPr lang="en-US" altLang="en-US" sz="3200" b="1" u="sng" dirty="0" smtClean="0">
                <a:latin typeface="Arial" charset="0"/>
              </a:rPr>
              <a:t>Grammar</a:t>
            </a:r>
            <a:r>
              <a:rPr lang="en-US" altLang="en-US" sz="3200" b="1" u="sng" dirty="0">
                <a:latin typeface="Arial" charset="0"/>
              </a:rPr>
              <a:t>: Compound </a:t>
            </a:r>
            <a:r>
              <a:rPr lang="en-US" altLang="en-US" sz="3200" b="1" u="sng" dirty="0" smtClean="0">
                <a:latin typeface="Arial" charset="0"/>
              </a:rPr>
              <a:t>noun</a:t>
            </a:r>
            <a:r>
              <a:rPr lang="vi-VN" altLang="en-US" sz="3200" b="1" u="sng" dirty="0" smtClean="0">
                <a:latin typeface="Arial" charset="0"/>
              </a:rPr>
              <a:t> </a:t>
            </a:r>
            <a:r>
              <a:rPr lang="en-US" altLang="en-US" sz="3200" b="1" u="sng" dirty="0" smtClean="0">
                <a:latin typeface="Arial" charset="0"/>
              </a:rPr>
              <a:t>(</a:t>
            </a:r>
            <a:r>
              <a:rPr lang="en-US" altLang="en-US" sz="3200" b="1" u="sng" dirty="0" err="1">
                <a:latin typeface="Arial" charset="0"/>
              </a:rPr>
              <a:t>Danh</a:t>
            </a:r>
            <a:r>
              <a:rPr lang="en-US" altLang="en-US" sz="3200" b="1" u="sng" dirty="0">
                <a:latin typeface="Arial" charset="0"/>
              </a:rPr>
              <a:t> </a:t>
            </a:r>
            <a:r>
              <a:rPr lang="en-US" altLang="en-US" sz="3200" b="1" u="sng" dirty="0" err="1">
                <a:latin typeface="Arial" charset="0"/>
              </a:rPr>
              <a:t>từ</a:t>
            </a:r>
            <a:r>
              <a:rPr lang="en-US" altLang="en-US" sz="3200" b="1" u="sng" dirty="0">
                <a:latin typeface="Arial" charset="0"/>
              </a:rPr>
              <a:t> </a:t>
            </a:r>
            <a:r>
              <a:rPr lang="en-US" altLang="en-US" sz="3200" b="1" u="sng" dirty="0" err="1">
                <a:latin typeface="Arial" charset="0"/>
              </a:rPr>
              <a:t>ghép</a:t>
            </a:r>
            <a:r>
              <a:rPr lang="en-US" altLang="en-US" sz="3200" b="1" u="sng" dirty="0">
                <a:latin typeface="Arial" charset="0"/>
              </a:rPr>
              <a:t>)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charset="0"/>
              </a:rPr>
              <a:t>Thanks for inviting me to the </a:t>
            </a:r>
            <a:r>
              <a:rPr lang="en-US" altLang="en-US" sz="2800" b="1" u="sng" dirty="0">
                <a:solidFill>
                  <a:srgbClr val="FF0000"/>
                </a:solidFill>
                <a:latin typeface="Arial" charset="0"/>
              </a:rPr>
              <a:t>rice–cooking</a:t>
            </a:r>
            <a:r>
              <a:rPr lang="en-US" altLang="en-US" sz="2800" b="1" dirty="0">
                <a:latin typeface="Arial" charset="0"/>
              </a:rPr>
              <a:t>   festival.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876800" y="2971800"/>
            <a:ext cx="1371600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Arial" charset="0"/>
              </a:rPr>
              <a:t>Noun</a:t>
            </a: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5486400" y="2286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6629400" y="22860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648200" y="4419600"/>
            <a:ext cx="3352800" cy="132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charset="0"/>
              </a:rPr>
              <a:t>Compound noun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charset="0"/>
              </a:rPr>
              <a:t>  Danh từ ghép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5486400" y="3657600"/>
            <a:ext cx="609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rot="20272800" flipH="1">
            <a:off x="5943600" y="3581400"/>
            <a:ext cx="9144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6019800" y="2971800"/>
            <a:ext cx="1524000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charset="0"/>
              </a:rPr>
              <a:t>– </a:t>
            </a:r>
            <a:r>
              <a:rPr lang="en-US" altLang="en-US" sz="3200">
                <a:solidFill>
                  <a:schemeClr val="hlink"/>
                </a:solidFill>
                <a:latin typeface="Arial" charset="0"/>
              </a:rPr>
              <a:t>V-ing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581400" y="1143000"/>
            <a:ext cx="164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u="sng">
                <a:latin typeface="Arial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467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133600" y="6491288"/>
            <a:ext cx="480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4343400" cy="588963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charset="0"/>
              </a:rPr>
              <a:t>water-fetching 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81000" y="3068638"/>
            <a:ext cx="1600200" cy="588962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charset="0"/>
              </a:rPr>
              <a:t>Noun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1066800" y="2341563"/>
            <a:ext cx="0" cy="7826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H="1">
            <a:off x="2514600" y="23622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457200" y="4516438"/>
            <a:ext cx="3352800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charset="0"/>
              </a:rPr>
              <a:t>Compound Noun</a:t>
            </a: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1295400" y="3657600"/>
            <a:ext cx="609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 flipH="1">
            <a:off x="1905000" y="3657600"/>
            <a:ext cx="838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1524000" y="3068638"/>
            <a:ext cx="3352800" cy="588962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charset="0"/>
              </a:rPr>
              <a:t>–  V-ing(Gerund)</a:t>
            </a:r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>
            <a:off x="685800" y="2238375"/>
            <a:ext cx="68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>
            <a:off x="1752600" y="2257425"/>
            <a:ext cx="1295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>
            <a:off x="1600200" y="3414713"/>
            <a:ext cx="304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3190" grpId="0" animBg="1"/>
      <p:bldP spid="93191" grpId="0" animBg="1"/>
      <p:bldP spid="93192" grpId="0" animBg="1"/>
      <p:bldP spid="93193" grpId="0" animBg="1"/>
      <p:bldP spid="93194" grpId="0" animBg="1"/>
      <p:bldP spid="93195" grpId="0" animBg="1"/>
      <p:bldP spid="93200" grpId="0" animBg="1"/>
      <p:bldP spid="93203" grpId="0" animBg="1"/>
      <p:bldP spid="93208" grpId="0" animBg="1"/>
      <p:bldP spid="932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AutoShape 4"/>
          <p:cNvSpPr>
            <a:spLocks noChangeArrowheads="1"/>
          </p:cNvSpPr>
          <p:nvPr/>
        </p:nvSpPr>
        <p:spPr bwMode="gray">
          <a:xfrm>
            <a:off x="193675" y="188913"/>
            <a:ext cx="8794750" cy="55245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99FF99"/>
              </a:gs>
            </a:gsLst>
            <a:lin ang="189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lang="en-US" altLang="en-US" sz="2900"/>
              <a:t>         </a:t>
            </a:r>
            <a:r>
              <a:rPr lang="en-US" altLang="en-US" sz="2900" b="1" i="1">
                <a:solidFill>
                  <a:schemeClr val="accent2"/>
                </a:solidFill>
              </a:rPr>
              <a:t>Work in group. Then answer the questions.</a:t>
            </a:r>
          </a:p>
        </p:txBody>
      </p:sp>
      <p:pic>
        <p:nvPicPr>
          <p:cNvPr id="139269" name="Picture 5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9213"/>
            <a:ext cx="806450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86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74613" y="1009650"/>
            <a:ext cx="9144000" cy="6000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900" b="1"/>
              <a:t> </a:t>
            </a:r>
            <a:r>
              <a:rPr lang="en-US" altLang="en-US" sz="2900" b="1">
                <a:solidFill>
                  <a:schemeClr val="accent2"/>
                </a:solidFill>
              </a:rPr>
              <a:t>A. </a:t>
            </a:r>
            <a:r>
              <a:rPr lang="en-US" altLang="en-US" sz="2900" b="1"/>
              <a:t>Who invited Liz to the rice-cooking festival?</a:t>
            </a:r>
          </a:p>
        </p:txBody>
      </p:sp>
      <p:sp>
        <p:nvSpPr>
          <p:cNvPr id="139287" name="Rectangle 23"/>
          <p:cNvSpPr>
            <a:spLocks noChangeArrowheads="1"/>
          </p:cNvSpPr>
          <p:nvPr/>
        </p:nvSpPr>
        <p:spPr bwMode="auto">
          <a:xfrm>
            <a:off x="76200" y="1892300"/>
            <a:ext cx="77597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900" b="1"/>
              <a:t> </a:t>
            </a:r>
            <a:r>
              <a:rPr lang="en-US" altLang="en-US" sz="2900" b="1">
                <a:solidFill>
                  <a:schemeClr val="accent2"/>
                </a:solidFill>
              </a:rPr>
              <a:t>B. </a:t>
            </a:r>
            <a:r>
              <a:rPr lang="en-US" altLang="en-US" sz="2900" b="1"/>
              <a:t>How many competitions are there in the rice-cooking festival?</a:t>
            </a:r>
          </a:p>
        </p:txBody>
      </p: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74613" y="2982913"/>
            <a:ext cx="82184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900" b="1"/>
              <a:t> </a:t>
            </a:r>
            <a:r>
              <a:rPr lang="en-US" altLang="en-US" sz="2900" b="1">
                <a:solidFill>
                  <a:schemeClr val="accent2"/>
                </a:solidFill>
              </a:rPr>
              <a:t>C. </a:t>
            </a:r>
            <a:r>
              <a:rPr lang="en-US" altLang="en-US" sz="2900" b="1"/>
              <a:t>How did they make the fire?</a:t>
            </a:r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74613" y="3865563"/>
            <a:ext cx="82184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900" b="1">
                <a:solidFill>
                  <a:schemeClr val="accent2"/>
                </a:solidFill>
              </a:rPr>
              <a:t> D. </a:t>
            </a:r>
            <a:r>
              <a:rPr lang="en-US" altLang="en-US" sz="2900" b="1"/>
              <a:t>In the conversation, which team had  the grand prize?</a:t>
            </a:r>
          </a:p>
        </p:txBody>
      </p:sp>
      <p:pic>
        <p:nvPicPr>
          <p:cNvPr id="139302" name="Picture 2" descr="C:\Users\PhiLong\Pictures\ANH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4543425"/>
            <a:ext cx="294005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072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3738" y="855663"/>
            <a:ext cx="8450262" cy="600075"/>
          </a:xfrm>
          <a:noFill/>
          <a:ln/>
        </p:spPr>
        <p:txBody>
          <a:bodyPr>
            <a:normAutofit fontScale="92500"/>
          </a:bodyPr>
          <a:lstStyle/>
          <a:p>
            <a:pPr marL="63500" indent="-635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>
                <a:solidFill>
                  <a:schemeClr val="tx2"/>
                </a:solidFill>
              </a:rPr>
              <a:t> Who invited Liz to the rice-cooking festival?</a:t>
            </a:r>
          </a:p>
        </p:txBody>
      </p:sp>
      <p:pic>
        <p:nvPicPr>
          <p:cNvPr id="146437" name="Picture 5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25413"/>
            <a:ext cx="963612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693738" y="2506663"/>
            <a:ext cx="84502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0" indent="-635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>
                <a:latin typeface="Times New Roman" pitchFamily="18" charset="0"/>
              </a:rPr>
              <a:t>=&gt;Ba invited Liz to the rice-cooking festival.</a:t>
            </a:r>
          </a:p>
        </p:txBody>
      </p:sp>
      <p:sp>
        <p:nvSpPr>
          <p:cNvPr id="14643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296275" y="6308725"/>
            <a:ext cx="577850" cy="434975"/>
          </a:xfrm>
          <a:prstGeom prst="actionButtonBackPrevious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6878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3738" y="755650"/>
            <a:ext cx="8450262" cy="600075"/>
          </a:xfrm>
          <a:noFill/>
          <a:ln/>
        </p:spPr>
        <p:txBody>
          <a:bodyPr>
            <a:normAutofit fontScale="70000" lnSpcReduction="20000"/>
          </a:bodyPr>
          <a:lstStyle/>
          <a:p>
            <a:pPr marL="63500" indent="-63500">
              <a:buFont typeface="Wingdings" pitchFamily="2" charset="2"/>
              <a:buNone/>
            </a:pPr>
            <a:r>
              <a:rPr lang="en-US" altLang="en-US" sz="3600">
                <a:solidFill>
                  <a:schemeClr val="tx2"/>
                </a:solidFill>
              </a:rPr>
              <a:t> </a:t>
            </a:r>
            <a:r>
              <a:rPr lang="en-US" altLang="en-US" sz="3600" b="1">
                <a:solidFill>
                  <a:schemeClr val="tx2"/>
                </a:solidFill>
              </a:rPr>
              <a:t>How many competitions are there in the rice-cooking festival?</a:t>
            </a:r>
          </a:p>
          <a:p>
            <a:pPr marL="63500" indent="-63500">
              <a:buFont typeface="Wingdings" pitchFamily="2" charset="2"/>
              <a:buNone/>
            </a:pPr>
            <a:endParaRPr lang="en-US" altLang="en-US" sz="3600" b="1">
              <a:solidFill>
                <a:schemeClr val="tx2"/>
              </a:solidFill>
            </a:endParaRPr>
          </a:p>
        </p:txBody>
      </p:sp>
      <p:pic>
        <p:nvPicPr>
          <p:cNvPr id="175109" name="Picture 5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25413"/>
            <a:ext cx="963612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693738" y="2506663"/>
            <a:ext cx="84502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0" indent="-635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>
                <a:latin typeface="Times New Roman" pitchFamily="18" charset="0"/>
              </a:rPr>
              <a:t>=&gt; There are three competitions: water-fetching, fire-making and rice-cooking.</a:t>
            </a:r>
          </a:p>
        </p:txBody>
      </p:sp>
      <p:sp>
        <p:nvSpPr>
          <p:cNvPr id="17511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296275" y="6308725"/>
            <a:ext cx="577850" cy="434975"/>
          </a:xfrm>
          <a:prstGeom prst="actionButtonBackPrevious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7258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1806575" y="3082925"/>
            <a:ext cx="5530850" cy="84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pc="32">
                <a:ln w="1651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chemeClr val="bg2">
                      <a:alpha val="80000"/>
                    </a:schemeClr>
                  </a:outerShdw>
                </a:effectLst>
                <a:latin typeface=".VnTifani HeavyH"/>
              </a:rPr>
              <a:t>festivals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305175" y="1816100"/>
            <a:ext cx="24590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99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008000"/>
                </a:solidFill>
                <a:latin typeface=".VnArabia" pitchFamily="34" charset="0"/>
              </a:rPr>
              <a:t>Unit</a:t>
            </a:r>
            <a:r>
              <a:rPr lang="en-US" altLang="en-US" sz="4200" b="1">
                <a:solidFill>
                  <a:srgbClr val="008000"/>
                </a:solidFill>
                <a:latin typeface=".VnArabia" pitchFamily="34" charset="0"/>
              </a:rPr>
              <a:t> 13:</a:t>
            </a: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gray">
          <a:xfrm>
            <a:off x="1385888" y="3967163"/>
            <a:ext cx="6335712" cy="460375"/>
          </a:xfrm>
          <a:prstGeom prst="plaque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300" b="1">
                <a:solidFill>
                  <a:srgbClr val="800000"/>
                </a:solidFill>
                <a:latin typeface="Times New Roman" pitchFamily="18" charset="0"/>
              </a:rPr>
              <a:t>Getting started – Listen and read</a:t>
            </a:r>
          </a:p>
        </p:txBody>
      </p:sp>
    </p:spTree>
    <p:extLst>
      <p:ext uri="{BB962C8B-B14F-4D97-AF65-F5344CB8AC3E}">
        <p14:creationId xmlns:p14="http://schemas.microsoft.com/office/powerpoint/2010/main" val="3993269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16" grpId="0"/>
      <p:bldP spid="256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3738" y="755650"/>
            <a:ext cx="8450262" cy="600075"/>
          </a:xfrm>
          <a:noFill/>
          <a:ln/>
        </p:spPr>
        <p:txBody>
          <a:bodyPr>
            <a:normAutofit lnSpcReduction="10000"/>
          </a:bodyPr>
          <a:lstStyle/>
          <a:p>
            <a:pPr marL="63500" indent="-63500">
              <a:buFont typeface="Wingdings" pitchFamily="2" charset="2"/>
              <a:buNone/>
            </a:pPr>
            <a:r>
              <a:rPr lang="en-US" altLang="en-US" sz="3600">
                <a:solidFill>
                  <a:schemeClr val="tx2"/>
                </a:solidFill>
              </a:rPr>
              <a:t> </a:t>
            </a:r>
            <a:r>
              <a:rPr lang="en-US" altLang="en-US" sz="3600" b="1">
                <a:solidFill>
                  <a:schemeClr val="tx2"/>
                </a:solidFill>
              </a:rPr>
              <a:t>How did they make the fire?</a:t>
            </a:r>
          </a:p>
          <a:p>
            <a:pPr marL="63500" indent="-63500">
              <a:buFont typeface="Wingdings" pitchFamily="2" charset="2"/>
              <a:buNone/>
            </a:pPr>
            <a:endParaRPr lang="en-US" altLang="en-US" sz="3600" b="1">
              <a:solidFill>
                <a:schemeClr val="tx2"/>
              </a:solidFill>
            </a:endParaRPr>
          </a:p>
        </p:txBody>
      </p:sp>
      <p:pic>
        <p:nvPicPr>
          <p:cNvPr id="176133" name="Picture 5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25413"/>
            <a:ext cx="963612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693738" y="2506663"/>
            <a:ext cx="84502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0" indent="-635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>
                <a:latin typeface="Times New Roman" pitchFamily="18" charset="0"/>
              </a:rPr>
              <a:t>=&gt; They made the fire by rubbing pieces of bamboo to together.</a:t>
            </a:r>
          </a:p>
        </p:txBody>
      </p:sp>
      <p:sp>
        <p:nvSpPr>
          <p:cNvPr id="17613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296275" y="6308725"/>
            <a:ext cx="577850" cy="434975"/>
          </a:xfrm>
          <a:prstGeom prst="actionButtonBackPrevious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6085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25413"/>
            <a:ext cx="963612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693738" y="2506663"/>
            <a:ext cx="84502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0" indent="-635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>
                <a:latin typeface="Times New Roman" pitchFamily="18" charset="0"/>
              </a:rPr>
              <a:t>=&gt; The Thon Trieu team had the grand prize</a:t>
            </a:r>
            <a:r>
              <a:rPr lang="en-US" altLang="en-US" sz="3600">
                <a:latin typeface="Times New Roman" pitchFamily="18" charset="0"/>
              </a:rPr>
              <a:t>.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693738" y="755650"/>
            <a:ext cx="84502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0" indent="-635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3600">
                <a:solidFill>
                  <a:schemeClr val="tx2"/>
                </a:solidFill>
              </a:rPr>
              <a:t> </a:t>
            </a:r>
            <a:r>
              <a:rPr lang="en-US" altLang="en-US" sz="3600" b="1">
                <a:solidFill>
                  <a:schemeClr val="tx2"/>
                </a:solidFill>
              </a:rPr>
              <a:t>In the conversation, which team had  the grand prize?</a:t>
            </a:r>
          </a:p>
        </p:txBody>
      </p:sp>
      <p:sp>
        <p:nvSpPr>
          <p:cNvPr id="17716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296275" y="6308725"/>
            <a:ext cx="577850" cy="434975"/>
          </a:xfrm>
          <a:prstGeom prst="actionButtonBackPrevious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181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7" name="Oval 9"/>
          <p:cNvSpPr>
            <a:spLocks noChangeArrowheads="1"/>
          </p:cNvSpPr>
          <p:nvPr/>
        </p:nvSpPr>
        <p:spPr bwMode="gray">
          <a:xfrm>
            <a:off x="693738" y="3775075"/>
            <a:ext cx="538162" cy="538163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32" name="Picture 4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25413"/>
            <a:ext cx="963612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768350" y="2430463"/>
            <a:ext cx="84502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0" indent="-635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>
                <a:latin typeface="Times New Roman" pitchFamily="18" charset="0"/>
              </a:rPr>
              <a:t>a) The rice-cooking festival is a tradition of China.</a:t>
            </a: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693738" y="755650"/>
            <a:ext cx="84502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0" indent="-635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3600">
                <a:solidFill>
                  <a:schemeClr val="tx2"/>
                </a:solidFill>
              </a:rPr>
              <a:t> </a:t>
            </a:r>
            <a:r>
              <a:rPr lang="en-US" altLang="en-US" sz="3600" b="1">
                <a:solidFill>
                  <a:schemeClr val="tx2"/>
                </a:solidFill>
              </a:rPr>
              <a:t>Choose the correct answer in the following sentence.</a:t>
            </a:r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768350" y="3082925"/>
            <a:ext cx="84502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0" indent="-635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>
                <a:latin typeface="Times New Roman" pitchFamily="18" charset="0"/>
              </a:rPr>
              <a:t>b) In the festival, rice is cooked in modern way.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768350" y="3736975"/>
            <a:ext cx="84502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0" indent="-635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>
                <a:latin typeface="Times New Roman" pitchFamily="18" charset="0"/>
              </a:rPr>
              <a:t>c) The winner is the team with the most delicious rice.</a:t>
            </a:r>
          </a:p>
        </p:txBody>
      </p:sp>
      <p:sp>
        <p:nvSpPr>
          <p:cNvPr id="201738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296275" y="6308725"/>
            <a:ext cx="577850" cy="434975"/>
          </a:xfrm>
          <a:prstGeom prst="actionButtonBackPrevious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80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Text Box 3"/>
          <p:cNvSpPr txBox="1">
            <a:spLocks noChangeArrowheads="1"/>
          </p:cNvSpPr>
          <p:nvPr/>
        </p:nvSpPr>
        <p:spPr bwMode="auto">
          <a:xfrm>
            <a:off x="39688" y="1276350"/>
            <a:ext cx="637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8064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altLang="en-US" sz="2800" b="1"/>
              <a:t>a.</a:t>
            </a:r>
            <a:r>
              <a:rPr lang="en-US" altLang="en-US" sz="2800"/>
              <a:t>Two team members take part in the water-fetching contests.</a:t>
            </a:r>
          </a:p>
        </p:txBody>
      </p:sp>
      <p:sp>
        <p:nvSpPr>
          <p:cNvPr id="203781" name="Text Box 32"/>
          <p:cNvSpPr txBox="1">
            <a:spLocks noChangeArrowheads="1"/>
          </p:cNvSpPr>
          <p:nvPr/>
        </p:nvSpPr>
        <p:spPr bwMode="auto">
          <a:xfrm>
            <a:off x="0" y="2122488"/>
            <a:ext cx="64150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8064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altLang="en-US" sz="2800" b="1"/>
              <a:t>b.</a:t>
            </a:r>
            <a:r>
              <a:rPr lang="en-US" altLang="en-US" sz="2800"/>
              <a:t> One person has to collect four water bottles.</a:t>
            </a:r>
          </a:p>
        </p:txBody>
      </p:sp>
      <p:sp>
        <p:nvSpPr>
          <p:cNvPr id="203782" name="Text Box 33"/>
          <p:cNvSpPr txBox="1">
            <a:spLocks noChangeArrowheads="1"/>
          </p:cNvSpPr>
          <p:nvPr/>
        </p:nvSpPr>
        <p:spPr bwMode="auto">
          <a:xfrm>
            <a:off x="39688" y="2876550"/>
            <a:ext cx="6337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8064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altLang="en-US" sz="2800" b="1"/>
              <a:t>c.</a:t>
            </a:r>
            <a:r>
              <a:rPr lang="en-US" altLang="en-US" sz="2800"/>
              <a:t> The fire is made without matches or lighters.</a:t>
            </a:r>
          </a:p>
        </p:txBody>
      </p:sp>
      <p:sp>
        <p:nvSpPr>
          <p:cNvPr id="203783" name="Text Box 34"/>
          <p:cNvSpPr txBox="1">
            <a:spLocks noChangeArrowheads="1"/>
          </p:cNvSpPr>
          <p:nvPr/>
        </p:nvSpPr>
        <p:spPr bwMode="auto">
          <a:xfrm>
            <a:off x="39688" y="3676650"/>
            <a:ext cx="6337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altLang="en-US" sz="2800" b="1"/>
              <a:t>d.</a:t>
            </a:r>
            <a:r>
              <a:rPr lang="en-US" altLang="en-US" sz="2800"/>
              <a:t> Pieces of   wood   are used to make the fire.</a:t>
            </a:r>
          </a:p>
        </p:txBody>
      </p:sp>
      <p:sp>
        <p:nvSpPr>
          <p:cNvPr id="203784" name="Text Box 35"/>
          <p:cNvSpPr txBox="1">
            <a:spLocks noChangeArrowheads="1"/>
          </p:cNvSpPr>
          <p:nvPr/>
        </p:nvSpPr>
        <p:spPr bwMode="auto">
          <a:xfrm>
            <a:off x="39688" y="4465638"/>
            <a:ext cx="6337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8064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altLang="en-US" sz="2800" b="1"/>
              <a:t>e.</a:t>
            </a:r>
            <a:r>
              <a:rPr lang="en-US" altLang="en-US" sz="2800"/>
              <a:t> In the final contest, the team members taste the rice.</a:t>
            </a:r>
          </a:p>
        </p:txBody>
      </p:sp>
      <p:sp>
        <p:nvSpPr>
          <p:cNvPr id="203785" name="Text Box 36"/>
          <p:cNvSpPr txBox="1">
            <a:spLocks noChangeArrowheads="1"/>
          </p:cNvSpPr>
          <p:nvPr/>
        </p:nvSpPr>
        <p:spPr bwMode="auto">
          <a:xfrm>
            <a:off x="39688" y="5286375"/>
            <a:ext cx="68373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8064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altLang="en-US" sz="2800" b="1"/>
              <a:t>f.</a:t>
            </a:r>
            <a:r>
              <a:rPr lang="en-US" altLang="en-US" sz="2800"/>
              <a:t> The grand prize is given to the team with the most points.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9563" y="1303338"/>
            <a:ext cx="4108450" cy="2921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One team member takes  </a:t>
            </a:r>
          </a:p>
        </p:txBody>
      </p:sp>
      <p:sp>
        <p:nvSpPr>
          <p:cNvPr id="203799" name="AutoShape 23"/>
          <p:cNvSpPr>
            <a:spLocks noChangeArrowheads="1"/>
          </p:cNvSpPr>
          <p:nvPr/>
        </p:nvSpPr>
        <p:spPr bwMode="gray">
          <a:xfrm>
            <a:off x="155575" y="49213"/>
            <a:ext cx="8794750" cy="538162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99FF99"/>
              </a:gs>
            </a:gsLst>
            <a:lin ang="189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TRUE OR FALSE</a:t>
            </a:r>
          </a:p>
        </p:txBody>
      </p:sp>
      <p:sp>
        <p:nvSpPr>
          <p:cNvPr id="203800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gray">
          <a:xfrm>
            <a:off x="6645275" y="625475"/>
            <a:ext cx="1152525" cy="576263"/>
          </a:xfrm>
          <a:prstGeom prst="actionButtonBlank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.VnCooperH" pitchFamily="34" charset="0"/>
              </a:rPr>
              <a:t>TRUE</a:t>
            </a:r>
          </a:p>
        </p:txBody>
      </p:sp>
      <p:sp>
        <p:nvSpPr>
          <p:cNvPr id="203802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gray">
          <a:xfrm>
            <a:off x="7796213" y="625475"/>
            <a:ext cx="1152525" cy="576263"/>
          </a:xfrm>
          <a:prstGeom prst="actionButtonBlank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.VnCooperH" pitchFamily="34" charset="0"/>
              </a:rPr>
              <a:t>FALSE</a:t>
            </a:r>
          </a:p>
        </p:txBody>
      </p:sp>
      <p:graphicFrame>
        <p:nvGraphicFramePr>
          <p:cNvPr id="203861" name="Group 85"/>
          <p:cNvGraphicFramePr>
            <a:graphicFrameLocks noGrp="1"/>
          </p:cNvGraphicFramePr>
          <p:nvPr>
            <p:ph/>
          </p:nvPr>
        </p:nvGraphicFramePr>
        <p:xfrm>
          <a:off x="6645275" y="1201738"/>
          <a:ext cx="2305050" cy="4914903"/>
        </p:xfrm>
        <a:graphic>
          <a:graphicData uri="http://schemas.openxmlformats.org/drawingml/2006/table">
            <a:tbl>
              <a:tblPr/>
              <a:tblGrid>
                <a:gridCol w="1154113"/>
                <a:gridCol w="1150937"/>
              </a:tblGrid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7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7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7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3"/>
          <p:cNvSpPr/>
          <p:nvPr/>
        </p:nvSpPr>
        <p:spPr>
          <a:xfrm>
            <a:off x="4540250" y="2144713"/>
            <a:ext cx="2066925" cy="2921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one water </a:t>
            </a:r>
          </a:p>
        </p:txBody>
      </p:sp>
      <p:sp>
        <p:nvSpPr>
          <p:cNvPr id="3" name="Rectangle 13"/>
          <p:cNvSpPr/>
          <p:nvPr/>
        </p:nvSpPr>
        <p:spPr>
          <a:xfrm>
            <a:off x="231775" y="2484438"/>
            <a:ext cx="1382713" cy="2921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bottle.  </a:t>
            </a:r>
          </a:p>
        </p:txBody>
      </p:sp>
      <p:sp>
        <p:nvSpPr>
          <p:cNvPr id="4" name="Rectangle 13"/>
          <p:cNvSpPr/>
          <p:nvPr/>
        </p:nvSpPr>
        <p:spPr>
          <a:xfrm>
            <a:off x="2051050" y="3713163"/>
            <a:ext cx="1406525" cy="2921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0000"/>
                </a:solidFill>
              </a:rPr>
              <a:t>bamboo  </a:t>
            </a:r>
          </a:p>
        </p:txBody>
      </p:sp>
      <p:sp>
        <p:nvSpPr>
          <p:cNvPr id="5" name="Rectangle 13"/>
          <p:cNvSpPr/>
          <p:nvPr/>
        </p:nvSpPr>
        <p:spPr>
          <a:xfrm>
            <a:off x="3568700" y="4491038"/>
            <a:ext cx="2066925" cy="2921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the judges </a:t>
            </a:r>
          </a:p>
        </p:txBody>
      </p:sp>
      <p:sp>
        <p:nvSpPr>
          <p:cNvPr id="203866" name="Rectangle 90"/>
          <p:cNvSpPr>
            <a:spLocks noChangeArrowheads="1"/>
          </p:cNvSpPr>
          <p:nvPr/>
        </p:nvSpPr>
        <p:spPr bwMode="gray">
          <a:xfrm>
            <a:off x="309563" y="4811713"/>
            <a:ext cx="1535112" cy="34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67" name="Rectangle 91"/>
          <p:cNvSpPr>
            <a:spLocks noChangeArrowheads="1"/>
          </p:cNvSpPr>
          <p:nvPr/>
        </p:nvSpPr>
        <p:spPr bwMode="auto">
          <a:xfrm>
            <a:off x="8067675" y="1277938"/>
            <a:ext cx="573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33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</a:t>
            </a:r>
          </a:p>
        </p:txBody>
      </p:sp>
      <p:sp>
        <p:nvSpPr>
          <p:cNvPr id="203868" name="Rectangle 92"/>
          <p:cNvSpPr>
            <a:spLocks noChangeArrowheads="1"/>
          </p:cNvSpPr>
          <p:nvPr/>
        </p:nvSpPr>
        <p:spPr bwMode="auto">
          <a:xfrm>
            <a:off x="8105775" y="2122488"/>
            <a:ext cx="573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33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</a:t>
            </a:r>
          </a:p>
        </p:txBody>
      </p:sp>
      <p:sp>
        <p:nvSpPr>
          <p:cNvPr id="203869" name="Rectangle 93"/>
          <p:cNvSpPr>
            <a:spLocks noChangeArrowheads="1"/>
          </p:cNvSpPr>
          <p:nvPr/>
        </p:nvSpPr>
        <p:spPr bwMode="auto">
          <a:xfrm>
            <a:off x="6953250" y="2928938"/>
            <a:ext cx="573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33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</a:t>
            </a:r>
          </a:p>
        </p:txBody>
      </p:sp>
      <p:sp>
        <p:nvSpPr>
          <p:cNvPr id="203870" name="Rectangle 94"/>
          <p:cNvSpPr>
            <a:spLocks noChangeArrowheads="1"/>
          </p:cNvSpPr>
          <p:nvPr/>
        </p:nvSpPr>
        <p:spPr bwMode="auto">
          <a:xfrm>
            <a:off x="8067675" y="3736975"/>
            <a:ext cx="573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33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</a:t>
            </a:r>
          </a:p>
        </p:txBody>
      </p:sp>
      <p:sp>
        <p:nvSpPr>
          <p:cNvPr id="203871" name="Rectangle 95"/>
          <p:cNvSpPr>
            <a:spLocks noChangeArrowheads="1"/>
          </p:cNvSpPr>
          <p:nvPr/>
        </p:nvSpPr>
        <p:spPr bwMode="auto">
          <a:xfrm>
            <a:off x="8067675" y="4570413"/>
            <a:ext cx="573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33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</a:t>
            </a:r>
          </a:p>
        </p:txBody>
      </p:sp>
      <p:sp>
        <p:nvSpPr>
          <p:cNvPr id="203872" name="Rectangle 96"/>
          <p:cNvSpPr>
            <a:spLocks noChangeArrowheads="1"/>
          </p:cNvSpPr>
          <p:nvPr/>
        </p:nvSpPr>
        <p:spPr bwMode="auto">
          <a:xfrm>
            <a:off x="6878638" y="5387975"/>
            <a:ext cx="573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33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33837212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0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0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0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20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20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 animBg="1"/>
      <p:bldP spid="5" grpId="0" animBg="1"/>
      <p:bldP spid="203866" grpId="0" animBg="1"/>
      <p:bldP spid="203867" grpId="0"/>
      <p:bldP spid="203868" grpId="0"/>
      <p:bldP spid="203869" grpId="0"/>
      <p:bldP spid="203870" grpId="0"/>
      <p:bldP spid="203871" grpId="0"/>
      <p:bldP spid="2038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521969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en-US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7245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800" y="25146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 Who invited Liz to the rice- cooking festival? </a:t>
            </a:r>
          </a:p>
        </p:txBody>
      </p:sp>
      <p:sp>
        <p:nvSpPr>
          <p:cNvPr id="65540" name="Rectangle 4" descr="Pocket Monster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53400" y="5867400"/>
            <a:ext cx="990600" cy="990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38200" y="3751263"/>
            <a:ext cx="3100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Garamond" pitchFamily="18" charset="0"/>
              </a:rPr>
              <a:t>.</a:t>
            </a:r>
            <a:r>
              <a:rPr lang="en-US" altLang="en-US" sz="3600" b="1">
                <a:latin typeface="Garamond" pitchFamily="18" charset="0"/>
              </a:rPr>
              <a:t>Ba invited Liz.</a:t>
            </a:r>
          </a:p>
        </p:txBody>
      </p:sp>
      <p:sp>
        <p:nvSpPr>
          <p:cNvPr id="65545" name="AutoShape 9">
            <a:hlinkClick r:id="" action="ppaction://noaction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59436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49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 descr="Pocket Monster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05800" y="5943600"/>
            <a:ext cx="838200" cy="914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762000" y="25908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latin typeface="Arial" charset="0"/>
              </a:rPr>
              <a:t>2.How many competitions are there in the rice- cooking festival ? 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898525" y="5535613"/>
            <a:ext cx="6569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137222" name="Text Box 6">
            <a:hlinkClick r:id="" action="ppaction://noaction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0" y="3657600"/>
            <a:ext cx="9601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latin typeface="Garamond" pitchFamily="18" charset="0"/>
              </a:rPr>
              <a:t>1.There are three: water- </a:t>
            </a:r>
            <a:r>
              <a:rPr lang="en-US" altLang="en-US" sz="2800">
                <a:latin typeface="Garamond" pitchFamily="18" charset="0"/>
                <a:hlinkClick r:id="" action="ppaction://noaction">
                  <a:snd r:embed="rId3" name="applause.wav"/>
                </a:hlinkClick>
              </a:rPr>
              <a:t>fetching</a:t>
            </a:r>
            <a:r>
              <a:rPr lang="en-US" altLang="en-US" sz="2800">
                <a:latin typeface="Garamond" pitchFamily="18" charset="0"/>
              </a:rPr>
              <a:t>, fire- making and rice- cooking.</a:t>
            </a:r>
          </a:p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137223" name="Text Box 7">
            <a:hlinkClick r:id="" action="ppaction://noaction" highlightClick="1">
              <a:snd r:embed="rId4" name="HIGH1.WAV"/>
            </a:hlinkClick>
          </p:cNvPr>
          <p:cNvSpPr txBox="1">
            <a:spLocks noChangeArrowheads="1"/>
          </p:cNvSpPr>
          <p:nvPr/>
        </p:nvSpPr>
        <p:spPr bwMode="auto">
          <a:xfrm>
            <a:off x="0" y="4267200"/>
            <a:ext cx="6497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Garamond" pitchFamily="18" charset="0"/>
              </a:rPr>
              <a:t>2. There are two: water- </a:t>
            </a:r>
            <a:r>
              <a:rPr lang="en-US" altLang="en-US" sz="2800">
                <a:latin typeface="Garamond" pitchFamily="18" charset="0"/>
                <a:hlinkClick r:id="" action="ppaction://noaction">
                  <a:snd r:embed="rId4" name="HIGH1.WAV"/>
                </a:hlinkClick>
              </a:rPr>
              <a:t>fetching</a:t>
            </a:r>
            <a:r>
              <a:rPr lang="en-US" altLang="en-US" sz="2800">
                <a:latin typeface="Garamond" pitchFamily="18" charset="0"/>
              </a:rPr>
              <a:t>, fire-making.</a:t>
            </a:r>
          </a:p>
        </p:txBody>
      </p:sp>
      <p:sp>
        <p:nvSpPr>
          <p:cNvPr id="137224" name="Text Box 8">
            <a:hlinkClick r:id="" action="ppaction://noaction" highlightClick="1">
              <a:snd r:embed="rId4" name="HIGH1.WAV"/>
            </a:hlinkClick>
          </p:cNvPr>
          <p:cNvSpPr txBox="1">
            <a:spLocks noChangeArrowheads="1"/>
          </p:cNvSpPr>
          <p:nvPr/>
        </p:nvSpPr>
        <p:spPr bwMode="auto">
          <a:xfrm>
            <a:off x="0" y="4800600"/>
            <a:ext cx="4540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Garamond" pitchFamily="18" charset="0"/>
              </a:rPr>
              <a:t>3. There is one: water- fetching.</a:t>
            </a:r>
          </a:p>
        </p:txBody>
      </p:sp>
      <p:sp>
        <p:nvSpPr>
          <p:cNvPr id="137225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59436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Oval 10"/>
          <p:cNvSpPr>
            <a:spLocks noChangeArrowheads="1"/>
          </p:cNvSpPr>
          <p:nvPr/>
        </p:nvSpPr>
        <p:spPr bwMode="auto">
          <a:xfrm>
            <a:off x="0" y="3657600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37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0" name="Rectangle 4" descr="Pocket Monster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53400" y="5943600"/>
            <a:ext cx="990600" cy="914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Arial" charset="0"/>
              </a:rPr>
              <a:t>3. How did they make a fire ?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127125" y="5307013"/>
            <a:ext cx="516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latin typeface="Garamond" pitchFamily="18" charset="0"/>
              </a:rPr>
              <a:t>They made a fire by rubbing pieces of bamboo together.</a:t>
            </a:r>
          </a:p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70664" name="Text Box 8">
            <a:hlinkClick r:id="" action="ppaction://noaction" highlightClick="1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8001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latin typeface="Garamond" pitchFamily="18" charset="0"/>
              </a:rPr>
              <a:t>They made a fire by rubbing pieces of bamboo together.</a:t>
            </a:r>
          </a:p>
          <a:p>
            <a:r>
              <a:rPr lang="en-US" altLang="en-US" sz="2800">
                <a:latin typeface="Garamond" pitchFamily="18" charset="0"/>
              </a:rPr>
              <a:t>3.They made a fire by rubbing </a:t>
            </a:r>
            <a:r>
              <a:rPr lang="en-US" altLang="en-US" sz="2800">
                <a:latin typeface="Garamond" pitchFamily="18" charset="0"/>
                <a:hlinkClick r:id="" action="ppaction://noaction">
                  <a:snd r:embed="rId3" name="applause.wav"/>
                </a:hlinkClick>
              </a:rPr>
              <a:t>pieces</a:t>
            </a:r>
            <a:r>
              <a:rPr lang="en-US" altLang="en-US" sz="2800">
                <a:latin typeface="Garamond" pitchFamily="18" charset="0"/>
              </a:rPr>
              <a:t> bamboo together.</a:t>
            </a:r>
          </a:p>
        </p:txBody>
      </p:sp>
      <p:sp>
        <p:nvSpPr>
          <p:cNvPr id="70665" name="Text Box 9">
            <a:hlinkClick r:id="" action="ppaction://noaction">
              <a:snd r:embed="rId4" name="HIGH1.WAV"/>
            </a:hlinkClick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418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Garamond" pitchFamily="18" charset="0"/>
              </a:rPr>
              <a:t>1. They made a fire by paper.</a:t>
            </a:r>
          </a:p>
        </p:txBody>
      </p:sp>
      <p:sp>
        <p:nvSpPr>
          <p:cNvPr id="70666" name="Text Box 10">
            <a:hlinkClick r:id="" action="ppaction://noaction">
              <a:snd r:embed="rId4" name="HIGH1.WAV"/>
            </a:hlinkClick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5499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Garamond" pitchFamily="18" charset="0"/>
              </a:rPr>
              <a:t>2. They made a </a:t>
            </a:r>
            <a:r>
              <a:rPr lang="en-US" altLang="en-US" sz="2800">
                <a:latin typeface="Garamond" pitchFamily="18" charset="0"/>
                <a:hlinkClick r:id="" action="ppaction://noaction">
                  <a:snd r:embed="rId4" name="HIGH1.WAV"/>
                </a:hlinkClick>
              </a:rPr>
              <a:t>fire</a:t>
            </a:r>
            <a:r>
              <a:rPr lang="en-US" altLang="en-US" sz="2800">
                <a:latin typeface="Garamond" pitchFamily="18" charset="0"/>
              </a:rPr>
              <a:t> by pieces of wood.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593725" y="3402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70674" name="AutoShap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59436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152400" y="4572000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24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 descr="Pocket Monster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53400" y="5943600"/>
            <a:ext cx="990600" cy="914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70125" y="2444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3200">
              <a:latin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62000" y="22098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vi-VN" altLang="en-US" sz="3200" b="1" dirty="0" smtClean="0">
                <a:latin typeface="Arial" charset="0"/>
              </a:rPr>
              <a:t>4</a:t>
            </a:r>
            <a:r>
              <a:rPr lang="en-US" altLang="en-US" sz="3200" b="1" dirty="0" smtClean="0">
                <a:latin typeface="Arial" charset="0"/>
              </a:rPr>
              <a:t>. </a:t>
            </a:r>
            <a:r>
              <a:rPr lang="en-US" altLang="en-US" sz="3200" b="1" dirty="0">
                <a:latin typeface="Arial" charset="0"/>
              </a:rPr>
              <a:t>Which team had the grand prize ?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93725" y="4427538"/>
            <a:ext cx="6080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Garamond" pitchFamily="18" charset="0"/>
              </a:rPr>
              <a:t>.The Thon Trieu team had the grand prize.</a:t>
            </a:r>
          </a:p>
        </p:txBody>
      </p:sp>
      <p:sp>
        <p:nvSpPr>
          <p:cNvPr id="71693" name="AutoShape 13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59436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Box 4"/>
          <p:cNvSpPr txBox="1">
            <a:spLocks noChangeArrowheads="1"/>
          </p:cNvSpPr>
          <p:nvPr/>
        </p:nvSpPr>
        <p:spPr bwMode="gray">
          <a:xfrm>
            <a:off x="654050" y="1201738"/>
            <a:ext cx="4262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HOMEWORK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title"/>
          </p:nvPr>
        </p:nvSpPr>
        <p:spPr>
          <a:xfrm>
            <a:off x="231775" y="2084388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- Learn the vocabulary</a:t>
            </a:r>
            <a:b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en-US" altLang="en-US" sz="36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707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Related image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Cloud"/>
          <p:cNvSpPr>
            <a:spLocks noChangeAspect="1" noEditPoints="1" noChangeArrowheads="1"/>
          </p:cNvSpPr>
          <p:nvPr/>
        </p:nvSpPr>
        <p:spPr bwMode="auto">
          <a:xfrm>
            <a:off x="231775" y="88900"/>
            <a:ext cx="8718550" cy="8826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600" b="1" i="1">
                <a:latin typeface="Times New Roman" pitchFamily="18" charset="0"/>
              </a:rPr>
              <a:t>Look at the picture. Where is this place?</a:t>
            </a:r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gray">
          <a:xfrm>
            <a:off x="0" y="5926138"/>
            <a:ext cx="4572000" cy="614362"/>
          </a:xfrm>
          <a:prstGeom prst="homePlate">
            <a:avLst>
              <a:gd name="adj" fmla="val 76038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57150" cmpd="thickThin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Nha Trang beach</a:t>
            </a:r>
          </a:p>
        </p:txBody>
      </p:sp>
    </p:spTree>
    <p:extLst>
      <p:ext uri="{BB962C8B-B14F-4D97-AF65-F5344CB8AC3E}">
        <p14:creationId xmlns:p14="http://schemas.microsoft.com/office/powerpoint/2010/main" val="1573435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  <p:bldP spid="1300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 descr="hinh-nen-powerpoint-cam-on-cho-slide-thuyet-trinh-anh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3" name="Text Box 5"/>
          <p:cNvSpPr txBox="1">
            <a:spLocks noChangeArrowheads="1"/>
          </p:cNvSpPr>
          <p:nvPr/>
        </p:nvSpPr>
        <p:spPr bwMode="gray">
          <a:xfrm>
            <a:off x="1576388" y="241300"/>
            <a:ext cx="629761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 b="1">
                <a:solidFill>
                  <a:schemeClr val="bg1"/>
                </a:solidFill>
                <a:latin typeface=".VnBodoniH" pitchFamily="34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42030125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9" name="Picture 7" descr="Image result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0" name="Cloud"/>
          <p:cNvSpPr>
            <a:spLocks noChangeAspect="1" noEditPoints="1" noChangeArrowheads="1"/>
          </p:cNvSpPr>
          <p:nvPr/>
        </p:nvSpPr>
        <p:spPr bwMode="auto">
          <a:xfrm>
            <a:off x="231775" y="88900"/>
            <a:ext cx="8718550" cy="8826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600" b="1" i="1">
                <a:latin typeface="Times New Roman" pitchFamily="18" charset="0"/>
              </a:rPr>
              <a:t>Look at the picture. Where is this place?</a:t>
            </a:r>
          </a:p>
        </p:txBody>
      </p:sp>
      <p:sp>
        <p:nvSpPr>
          <p:cNvPr id="131082" name="AutoShape 10"/>
          <p:cNvSpPr>
            <a:spLocks noChangeArrowheads="1"/>
          </p:cNvSpPr>
          <p:nvPr/>
        </p:nvSpPr>
        <p:spPr bwMode="gray">
          <a:xfrm>
            <a:off x="0" y="5926138"/>
            <a:ext cx="5186363" cy="614362"/>
          </a:xfrm>
          <a:prstGeom prst="homePlate">
            <a:avLst>
              <a:gd name="adj" fmla="val 72538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57150" cmpd="thickThin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Hoi An ancient city</a:t>
            </a:r>
          </a:p>
        </p:txBody>
      </p:sp>
    </p:spTree>
    <p:extLst>
      <p:ext uri="{BB962C8B-B14F-4D97-AF65-F5344CB8AC3E}">
        <p14:creationId xmlns:p14="http://schemas.microsoft.com/office/powerpoint/2010/main" val="499263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Image result for sa 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2" name="Cloud"/>
          <p:cNvSpPr>
            <a:spLocks noChangeAspect="1" noEditPoints="1" noChangeArrowheads="1"/>
          </p:cNvSpPr>
          <p:nvPr/>
        </p:nvSpPr>
        <p:spPr bwMode="auto">
          <a:xfrm>
            <a:off x="231775" y="88900"/>
            <a:ext cx="8718550" cy="8826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600" b="1" i="1">
                <a:latin typeface="Times New Roman" pitchFamily="18" charset="0"/>
              </a:rPr>
              <a:t>Look at the picture. Where is this place?</a:t>
            </a:r>
          </a:p>
        </p:txBody>
      </p:sp>
      <p:sp>
        <p:nvSpPr>
          <p:cNvPr id="132104" name="AutoShape 8"/>
          <p:cNvSpPr>
            <a:spLocks noChangeArrowheads="1"/>
          </p:cNvSpPr>
          <p:nvPr/>
        </p:nvSpPr>
        <p:spPr bwMode="gray">
          <a:xfrm>
            <a:off x="0" y="5926138"/>
            <a:ext cx="4456113" cy="614362"/>
          </a:xfrm>
          <a:prstGeom prst="homePlate">
            <a:avLst>
              <a:gd name="adj" fmla="val 74111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57150" cmpd="thickThin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 Pa mountain</a:t>
            </a:r>
          </a:p>
        </p:txBody>
      </p:sp>
    </p:spTree>
    <p:extLst>
      <p:ext uri="{BB962C8B-B14F-4D97-AF65-F5344CB8AC3E}">
        <p14:creationId xmlns:p14="http://schemas.microsoft.com/office/powerpoint/2010/main" val="1595644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Image result for bat 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6" name="Cloud"/>
          <p:cNvSpPr>
            <a:spLocks noChangeAspect="1" noEditPoints="1" noChangeArrowheads="1"/>
          </p:cNvSpPr>
          <p:nvPr/>
        </p:nvSpPr>
        <p:spPr bwMode="auto">
          <a:xfrm>
            <a:off x="231775" y="88900"/>
            <a:ext cx="8718550" cy="8826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600" b="1" i="1">
                <a:latin typeface="Times New Roman" pitchFamily="18" charset="0"/>
              </a:rPr>
              <a:t>Look at the picture. Where is this place?</a:t>
            </a:r>
          </a:p>
        </p:txBody>
      </p:sp>
      <p:sp>
        <p:nvSpPr>
          <p:cNvPr id="133128" name="AutoShape 8"/>
          <p:cNvSpPr>
            <a:spLocks noChangeArrowheads="1"/>
          </p:cNvSpPr>
          <p:nvPr/>
        </p:nvSpPr>
        <p:spPr bwMode="gray">
          <a:xfrm>
            <a:off x="0" y="5926138"/>
            <a:ext cx="4303713" cy="614362"/>
          </a:xfrm>
          <a:prstGeom prst="homePlate">
            <a:avLst>
              <a:gd name="adj" fmla="val 38496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57150" cmpd="thickThin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 Trang village</a:t>
            </a:r>
          </a:p>
        </p:txBody>
      </p:sp>
    </p:spTree>
    <p:extLst>
      <p:ext uri="{BB962C8B-B14F-4D97-AF65-F5344CB8AC3E}">
        <p14:creationId xmlns:p14="http://schemas.microsoft.com/office/powerpoint/2010/main" val="3383099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 descr="Image result for thành phố hồ chí minh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0" name="Cloud"/>
          <p:cNvSpPr>
            <a:spLocks noChangeAspect="1" noEditPoints="1" noChangeArrowheads="1"/>
          </p:cNvSpPr>
          <p:nvPr/>
        </p:nvSpPr>
        <p:spPr bwMode="auto">
          <a:xfrm>
            <a:off x="231775" y="88900"/>
            <a:ext cx="8718550" cy="8826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600" b="1" i="1">
                <a:latin typeface="Times New Roman" pitchFamily="18" charset="0"/>
              </a:rPr>
              <a:t>Look at the picture. Where is this place?</a:t>
            </a:r>
          </a:p>
        </p:txBody>
      </p:sp>
      <p:sp>
        <p:nvSpPr>
          <p:cNvPr id="134152" name="AutoShape 8"/>
          <p:cNvSpPr>
            <a:spLocks noChangeArrowheads="1"/>
          </p:cNvSpPr>
          <p:nvPr/>
        </p:nvSpPr>
        <p:spPr bwMode="gray">
          <a:xfrm>
            <a:off x="0" y="5926138"/>
            <a:ext cx="4456113" cy="614362"/>
          </a:xfrm>
          <a:prstGeom prst="homePlate">
            <a:avLst>
              <a:gd name="adj" fmla="val 74111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57150" cmpd="thickThin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 Chi Minh city</a:t>
            </a:r>
          </a:p>
        </p:txBody>
      </p:sp>
    </p:spTree>
    <p:extLst>
      <p:ext uri="{BB962C8B-B14F-4D97-AF65-F5344CB8AC3E}">
        <p14:creationId xmlns:p14="http://schemas.microsoft.com/office/powerpoint/2010/main" val="1765193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1913"/>
          <a:stretch>
            <a:fillRect/>
          </a:stretch>
        </p:blipFill>
        <p:spPr bwMode="auto">
          <a:xfrm>
            <a:off x="0" y="0"/>
            <a:ext cx="91440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0" y="11113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>
                      <a:alpha val="8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chemeClr val="bg1"/>
                </a:solidFill>
                <a:latin typeface=".VnArabia" pitchFamily="34" charset="0"/>
              </a:rPr>
              <a:t>     Unit 13:</a:t>
            </a:r>
            <a:r>
              <a:rPr lang="en-US" altLang="en-US" sz="3000"/>
              <a:t>              </a:t>
            </a:r>
            <a:r>
              <a:rPr lang="en-US" altLang="en-US" sz="3000">
                <a:solidFill>
                  <a:schemeClr val="bg1"/>
                </a:solidFill>
                <a:latin typeface=".VnBodoniH" pitchFamily="34" charset="0"/>
              </a:rPr>
              <a:t>festivals</a:t>
            </a:r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>
            <a:off x="-12700" y="715963"/>
            <a:ext cx="3509963" cy="382587"/>
          </a:xfrm>
          <a:prstGeom prst="homePlate">
            <a:avLst>
              <a:gd name="adj" fmla="val 51605"/>
            </a:avLst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>
                      <a:alpha val="8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200" b="1">
                <a:solidFill>
                  <a:srgbClr val="313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" pitchFamily="34" charset="0"/>
              </a:rPr>
              <a:t>GETTING STARTED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gray">
          <a:xfrm>
            <a:off x="-9525" y="1085850"/>
            <a:ext cx="91535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300" b="1">
                <a:solidFill>
                  <a:srgbClr val="800000"/>
                </a:solidFill>
                <a:latin typeface="Times New Roman" pitchFamily="18" charset="0"/>
              </a:rPr>
              <a:t> Work with a partner. Where should these people go on their visits in Viet Nam? </a:t>
            </a:r>
            <a:r>
              <a:rPr lang="en-US" altLang="en-US" sz="2300" b="1" i="1">
                <a:solidFill>
                  <a:srgbClr val="800000"/>
                </a:solidFill>
                <a:latin typeface="Times New Roman" pitchFamily="18" charset="0"/>
              </a:rPr>
              <a:t>(Use the words in the box)</a:t>
            </a:r>
          </a:p>
        </p:txBody>
      </p:sp>
      <p:sp>
        <p:nvSpPr>
          <p:cNvPr id="135174" name="AutoShape 6"/>
          <p:cNvSpPr>
            <a:spLocks noChangeArrowheads="1"/>
          </p:cNvSpPr>
          <p:nvPr/>
        </p:nvSpPr>
        <p:spPr bwMode="gray">
          <a:xfrm>
            <a:off x="347663" y="1739900"/>
            <a:ext cx="4530725" cy="55245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lang="en-US" altLang="en-US" sz="2300" b="1">
                <a:solidFill>
                  <a:schemeClr val="accent2"/>
                </a:solidFill>
              </a:rPr>
              <a:t>1.</a:t>
            </a:r>
            <a:r>
              <a:rPr lang="en-US" altLang="en-US" sz="2300" b="1"/>
              <a:t> Tom likes swimming and sunbathing.</a:t>
            </a:r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gray">
          <a:xfrm>
            <a:off x="347663" y="2508250"/>
            <a:ext cx="4530725" cy="55245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lang="en-US" altLang="en-US" sz="2300" b="1">
                <a:solidFill>
                  <a:schemeClr val="accent2"/>
                </a:solidFill>
              </a:rPr>
              <a:t>2.</a:t>
            </a:r>
            <a:r>
              <a:rPr lang="en-US" altLang="en-US" sz="2300" b="1"/>
              <a:t> David is interested in ancient cities.</a:t>
            </a:r>
          </a:p>
        </p:txBody>
      </p:sp>
      <p:sp>
        <p:nvSpPr>
          <p:cNvPr id="135176" name="AutoShape 8"/>
          <p:cNvSpPr>
            <a:spLocks noChangeArrowheads="1"/>
          </p:cNvSpPr>
          <p:nvPr/>
        </p:nvSpPr>
        <p:spPr bwMode="gray">
          <a:xfrm>
            <a:off x="347663" y="3260725"/>
            <a:ext cx="4530725" cy="55245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lang="en-US" altLang="en-US" sz="2300" b="1">
                <a:solidFill>
                  <a:schemeClr val="accent2"/>
                </a:solidFill>
              </a:rPr>
              <a:t>3.</a:t>
            </a:r>
            <a:r>
              <a:rPr lang="en-US" altLang="en-US" sz="2300" b="1"/>
              <a:t> Huckleberry likes mountain-climbing.</a:t>
            </a:r>
          </a:p>
        </p:txBody>
      </p:sp>
      <p:sp>
        <p:nvSpPr>
          <p:cNvPr id="135177" name="AutoShape 9"/>
          <p:cNvSpPr>
            <a:spLocks noChangeArrowheads="1"/>
          </p:cNvSpPr>
          <p:nvPr/>
        </p:nvSpPr>
        <p:spPr bwMode="gray">
          <a:xfrm>
            <a:off x="347663" y="3967163"/>
            <a:ext cx="4530725" cy="55245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lang="en-US" altLang="en-US" sz="2300" b="1">
                <a:solidFill>
                  <a:schemeClr val="accent2"/>
                </a:solidFill>
              </a:rPr>
              <a:t>4.</a:t>
            </a:r>
            <a:r>
              <a:rPr lang="en-US" altLang="en-US" sz="2300" b="1"/>
              <a:t> Oliver is keen on pottery.</a:t>
            </a:r>
          </a:p>
        </p:txBody>
      </p:sp>
      <p:sp>
        <p:nvSpPr>
          <p:cNvPr id="135178" name="AutoShape 10"/>
          <p:cNvSpPr>
            <a:spLocks noChangeArrowheads="1"/>
          </p:cNvSpPr>
          <p:nvPr/>
        </p:nvSpPr>
        <p:spPr bwMode="gray">
          <a:xfrm>
            <a:off x="347663" y="4672013"/>
            <a:ext cx="4530725" cy="55245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lang="en-US" altLang="en-US" sz="2300" b="1">
                <a:solidFill>
                  <a:schemeClr val="accent2"/>
                </a:solidFill>
              </a:rPr>
              <a:t>5.</a:t>
            </a:r>
            <a:r>
              <a:rPr lang="en-US" altLang="en-US" sz="2300" b="1"/>
              <a:t> Robinson is found of crowded places.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gray">
          <a:xfrm>
            <a:off x="0" y="2160588"/>
            <a:ext cx="441801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300"/>
              <a:t>   =&gt; He should go to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gray">
          <a:xfrm>
            <a:off x="0" y="2928938"/>
            <a:ext cx="441801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300"/>
              <a:t>   =&gt; He should go to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gray">
          <a:xfrm>
            <a:off x="1588" y="3671888"/>
            <a:ext cx="44180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300"/>
              <a:t>   =&gt; He should go to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gray">
          <a:xfrm>
            <a:off x="0" y="4365625"/>
            <a:ext cx="441801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300"/>
              <a:t>   =&gt; He should go to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gray">
          <a:xfrm>
            <a:off x="0" y="5094288"/>
            <a:ext cx="441801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300"/>
              <a:t>   =&gt; He should go to</a:t>
            </a:r>
          </a:p>
        </p:txBody>
      </p:sp>
      <p:sp>
        <p:nvSpPr>
          <p:cNvPr id="135184" name="AutoShape 16"/>
          <p:cNvSpPr>
            <a:spLocks noChangeArrowheads="1"/>
          </p:cNvSpPr>
          <p:nvPr/>
        </p:nvSpPr>
        <p:spPr bwMode="gray">
          <a:xfrm>
            <a:off x="500063" y="5770563"/>
            <a:ext cx="8142287" cy="884237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189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300"/>
              <a:t>Ho Chi Minh city       Hoi An city       Bat Trang village</a:t>
            </a:r>
          </a:p>
          <a:p>
            <a:pPr algn="ctr" eaLnBrk="1" hangingPunct="1"/>
            <a:r>
              <a:rPr lang="en-US" altLang="en-US" sz="2300"/>
              <a:t>Nha Trang beach        Sa Pa mountain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gray">
          <a:xfrm>
            <a:off x="2767013" y="2160588"/>
            <a:ext cx="27654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300">
                <a:solidFill>
                  <a:srgbClr val="990033"/>
                </a:solidFill>
              </a:rPr>
              <a:t>Nha Trang beach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gray">
          <a:xfrm>
            <a:off x="2767013" y="2928938"/>
            <a:ext cx="27654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300">
                <a:solidFill>
                  <a:srgbClr val="990033"/>
                </a:solidFill>
              </a:rPr>
              <a:t>Hoi An city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gray">
          <a:xfrm>
            <a:off x="2767013" y="3671888"/>
            <a:ext cx="2611437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300">
                <a:solidFill>
                  <a:srgbClr val="990033"/>
                </a:solidFill>
              </a:rPr>
              <a:t>Sa Pa mountain</a:t>
            </a: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gray">
          <a:xfrm>
            <a:off x="2767013" y="4368800"/>
            <a:ext cx="27654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300">
                <a:solidFill>
                  <a:srgbClr val="990033"/>
                </a:solidFill>
              </a:rPr>
              <a:t>Bat Trang village</a:t>
            </a: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gray">
          <a:xfrm>
            <a:off x="2728913" y="5092700"/>
            <a:ext cx="27654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300">
                <a:solidFill>
                  <a:srgbClr val="990033"/>
                </a:solidFill>
              </a:rPr>
              <a:t>Ho Chi Minh city</a:t>
            </a:r>
          </a:p>
        </p:txBody>
      </p:sp>
    </p:spTree>
    <p:extLst>
      <p:ext uri="{BB962C8B-B14F-4D97-AF65-F5344CB8AC3E}">
        <p14:creationId xmlns:p14="http://schemas.microsoft.com/office/powerpoint/2010/main" val="19648610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  <p:bldP spid="135173" grpId="0"/>
      <p:bldP spid="135174" grpId="0"/>
      <p:bldP spid="135175" grpId="0"/>
      <p:bldP spid="135176" grpId="0"/>
      <p:bldP spid="135177" grpId="0"/>
      <p:bldP spid="135178" grpId="0"/>
      <p:bldP spid="135179" grpId="0"/>
      <p:bldP spid="135180" grpId="0"/>
      <p:bldP spid="135181" grpId="0"/>
      <p:bldP spid="135182" grpId="0"/>
      <p:bldP spid="135183" grpId="0"/>
      <p:bldP spid="135184" grpId="0" animBg="1"/>
      <p:bldP spid="135185" grpId="0"/>
      <p:bldP spid="135186" grpId="0"/>
      <p:bldP spid="135187" grpId="0"/>
      <p:bldP spid="135188" grpId="0"/>
      <p:bldP spid="1351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1913"/>
          <a:stretch>
            <a:fillRect/>
          </a:stretch>
        </p:blipFill>
        <p:spPr bwMode="auto">
          <a:xfrm>
            <a:off x="0" y="0"/>
            <a:ext cx="91440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2" name="AutoShape 12"/>
          <p:cNvSpPr>
            <a:spLocks noChangeArrowheads="1"/>
          </p:cNvSpPr>
          <p:nvPr/>
        </p:nvSpPr>
        <p:spPr bwMode="auto">
          <a:xfrm>
            <a:off x="-12700" y="715963"/>
            <a:ext cx="3509963" cy="382587"/>
          </a:xfrm>
          <a:prstGeom prst="homePlate">
            <a:avLst>
              <a:gd name="adj" fmla="val 51605"/>
            </a:avLst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>
                      <a:alpha val="8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200" b="1">
                <a:solidFill>
                  <a:srgbClr val="313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" pitchFamily="34" charset="0"/>
              </a:rPr>
              <a:t>LISTEN AND READ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0" y="11113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>
                      <a:alpha val="8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chemeClr val="bg1"/>
                </a:solidFill>
                <a:latin typeface=".VnArabia" pitchFamily="34" charset="0"/>
              </a:rPr>
              <a:t>     Unit 13:</a:t>
            </a:r>
            <a:r>
              <a:rPr lang="en-US" altLang="en-US" sz="3000"/>
              <a:t>              </a:t>
            </a:r>
            <a:r>
              <a:rPr lang="en-US" altLang="en-US" sz="3000">
                <a:solidFill>
                  <a:schemeClr val="bg1"/>
                </a:solidFill>
                <a:latin typeface=".VnBodoniH" pitchFamily="34" charset="0"/>
              </a:rPr>
              <a:t>festivals</a:t>
            </a:r>
          </a:p>
        </p:txBody>
      </p:sp>
    </p:spTree>
    <p:extLst>
      <p:ext uri="{BB962C8B-B14F-4D97-AF65-F5344CB8AC3E}">
        <p14:creationId xmlns:p14="http://schemas.microsoft.com/office/powerpoint/2010/main" val="30394880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831</Words>
  <Application>Microsoft Office PowerPoint</Application>
  <PresentationFormat>On-screen Show (4:3)</PresentationFormat>
  <Paragraphs>137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Learn the vocabulary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</cp:revision>
  <dcterms:created xsi:type="dcterms:W3CDTF">2020-05-07T03:53:57Z</dcterms:created>
  <dcterms:modified xsi:type="dcterms:W3CDTF">2020-05-07T04:19:47Z</dcterms:modified>
</cp:coreProperties>
</file>